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3"/>
    <p:sldId id="258" r:id="rId4"/>
    <p:sldId id="257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2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13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tags" Target="../tags/tag22.xml"/><Relationship Id="rId7" Type="http://schemas.openxmlformats.org/officeDocument/2006/relationships/hyperlink" Target="https://habr.com/ru/companies/vdsina/articles/500190/" TargetMode="Externa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42.jpe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4.xml"/><Relationship Id="rId11" Type="http://schemas.openxmlformats.org/officeDocument/2006/relationships/hyperlink" Target="https://www.unisender.com/ru/blog/guide-seo/?ysclid=mdyfhjignj292426450#anchor-1&#13;" TargetMode="External"/><Relationship Id="rId10" Type="http://schemas.openxmlformats.org/officeDocument/2006/relationships/tags" Target="../tags/tag23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103310" y="629653"/>
            <a:ext cx="3779528" cy="377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97" y="426332"/>
            <a:ext cx="6432096" cy="643209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36889" y="1140979"/>
            <a:ext cx="809219" cy="809219"/>
          </a:xfrm>
          <a:prstGeom prst="ellipse">
            <a:avLst/>
          </a:prstGeom>
          <a:solidFill>
            <a:srgbClr val="F3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black">
          <a:xfrm>
            <a:off x="573405" y="2296795"/>
            <a:ext cx="5485765" cy="16941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Продвинутый</a:t>
            </a:r>
            <a:r>
              <a:rPr lang="en-US" altLang="ru-RU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HTML</a:t>
            </a:r>
            <a:endParaRPr lang="en-US" altLang="ru-RU" sz="6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0555" y="3990975"/>
            <a:ext cx="124206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ru-RU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Лекция </a:t>
            </a:r>
            <a:r>
              <a:rPr lang="en-US" alt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3</a:t>
            </a:r>
            <a:endParaRPr lang="en-US" altLang="ru-R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1977390"/>
            <a:ext cx="5456555" cy="161480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Предназначен для отображения </a:t>
            </a:r>
            <a:r>
              <a:rPr lang="ru-RU" dirty="0">
                <a:solidFill>
                  <a:schemeClr val="tx1"/>
                </a:solidFill>
                <a:sym typeface="+mn-ea"/>
              </a:rPr>
              <a:t>смыслового раздела документа.</a:t>
            </a:r>
            <a:endParaRPr lang="ru-RU" dirty="0">
              <a:solidFill>
                <a:schemeClr val="tx1"/>
              </a:solidFill>
              <a:sym typeface="+mn-ea"/>
            </a:endParaRPr>
          </a:p>
          <a:p>
            <a:pPr indent="0">
              <a:buFont typeface="Calibri" panose="020F0502020204030204" charset="0"/>
              <a:buNone/>
            </a:pPr>
            <a:r>
              <a:rPr 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Однако он </a:t>
            </a:r>
            <a:r>
              <a:rPr lang="ru-RU" b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неотделяемый </a:t>
            </a:r>
            <a:r>
              <a:rPr 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в отличии от </a:t>
            </a:r>
            <a:r>
              <a:rPr lang="en-US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&lt;article&gt;</a:t>
            </a:r>
            <a:r>
              <a:rPr 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b="1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7360" y="497840"/>
            <a:ext cx="10920730" cy="8743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dirty="0">
                <a:solidFill>
                  <a:schemeClr val="tx1"/>
                </a:solidFill>
                <a:sym typeface="+mn-ea"/>
              </a:rPr>
              <a:t>&lt;section</a:t>
            </a:r>
            <a:r>
              <a:rPr lang="en-US" sz="3600" dirty="0" smtClean="0">
                <a:solidFill>
                  <a:schemeClr val="tx1"/>
                </a:solidFill>
                <a:sym typeface="+mn-ea"/>
              </a:rPr>
              <a:t>&gt;</a:t>
            </a:r>
            <a:endParaRPr lang="en-US" altLang="ru-RU" sz="36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圆角矩形 5"/>
          <p:cNvSpPr/>
          <p:nvPr/>
        </p:nvSpPr>
        <p:spPr>
          <a:xfrm>
            <a:off x="6077585" y="1977390"/>
            <a:ext cx="531050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Arial" panose="020B0604020202020204" pitchFamily="34" charset="0"/>
              <a:buChar char="•"/>
            </a:pP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10" name="圆角矩形 5"/>
          <p:cNvSpPr/>
          <p:nvPr/>
        </p:nvSpPr>
        <p:spPr>
          <a:xfrm>
            <a:off x="467360" y="5351780"/>
            <a:ext cx="5456555" cy="112204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Здесь тоже желателен заголовок внутри</a:t>
            </a:r>
            <a:endParaRPr lang="ru-RU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3429000"/>
            <a:ext cx="4994275" cy="15436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1978025"/>
            <a:ext cx="5456555" cy="1118870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Calibri" panose="020F0502020204030204" charset="0"/>
              <a:buChar char="—"/>
            </a:pPr>
            <a:r>
              <a:rPr 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Предназначен для отображения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ru-RU" dirty="0">
                <a:solidFill>
                  <a:schemeClr val="tx1"/>
                </a:solidFill>
                <a:sym typeface="+mn-ea"/>
              </a:rPr>
              <a:t>побочного или косвенного для страницы контента.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7360" y="497840"/>
            <a:ext cx="10920730" cy="8743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dirty="0">
                <a:solidFill>
                  <a:schemeClr val="tx1"/>
                </a:solidFill>
                <a:sym typeface="+mn-ea"/>
              </a:rPr>
              <a:t>&lt;aside</a:t>
            </a:r>
            <a:r>
              <a:rPr lang="en-US" sz="3600" dirty="0" smtClean="0">
                <a:solidFill>
                  <a:schemeClr val="tx1"/>
                </a:solidFill>
                <a:sym typeface="+mn-ea"/>
              </a:rPr>
              <a:t>&gt;</a:t>
            </a:r>
            <a:endParaRPr lang="en-US" altLang="ru-RU" sz="36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圆角矩形 5"/>
          <p:cNvSpPr/>
          <p:nvPr/>
        </p:nvSpPr>
        <p:spPr>
          <a:xfrm>
            <a:off x="6077585" y="1977390"/>
            <a:ext cx="531050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Arial" panose="020B0604020202020204" pitchFamily="34" charset="0"/>
              <a:buChar char="•"/>
            </a:pP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10" name="圆角矩形 5"/>
          <p:cNvSpPr/>
          <p:nvPr/>
        </p:nvSpPr>
        <p:spPr>
          <a:xfrm>
            <a:off x="467360" y="3664585"/>
            <a:ext cx="5456555" cy="112204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Он может иметь свой заголовок.</a:t>
            </a:r>
            <a:endParaRPr lang="ru-RU" dirty="0">
              <a:solidFill>
                <a:schemeClr val="tx1"/>
              </a:solidFill>
              <a:sym typeface="+mn-ea"/>
            </a:endParaRPr>
          </a:p>
          <a:p>
            <a:pPr indent="0">
              <a:buFont typeface="Calibri" panose="020F050202020403020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Может встречаться несколько раз на странице.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05" y="3096895"/>
            <a:ext cx="4686300" cy="2257425"/>
          </a:xfrm>
          <a:prstGeom prst="rect">
            <a:avLst/>
          </a:prstGeom>
        </p:spPr>
      </p:pic>
      <p:sp>
        <p:nvSpPr>
          <p:cNvPr id="11" name="圆角矩形 5"/>
          <p:cNvSpPr/>
          <p:nvPr/>
        </p:nvSpPr>
        <p:spPr>
          <a:xfrm>
            <a:off x="467360" y="5351780"/>
            <a:ext cx="5456555" cy="112204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Calibri" panose="020F0502020204030204" charset="0"/>
              <a:buNone/>
            </a:pPr>
            <a:r>
              <a:rPr lang="ru-RU" dirty="0" smtClean="0">
                <a:solidFill>
                  <a:schemeClr val="tx1"/>
                </a:solidFill>
                <a:sym typeface="+mn-ea"/>
              </a:rPr>
              <a:t>Типовая </a:t>
            </a:r>
            <a:r>
              <a:rPr lang="ru-RU" dirty="0">
                <a:solidFill>
                  <a:schemeClr val="tx1"/>
                </a:solidFill>
                <a:sym typeface="+mn-ea"/>
              </a:rPr>
              <a:t>ошибка: </a:t>
            </a:r>
            <a:r>
              <a:rPr lang="ru-RU" dirty="0" smtClean="0">
                <a:solidFill>
                  <a:schemeClr val="tx1"/>
                </a:solidFill>
                <a:sym typeface="+mn-ea"/>
              </a:rPr>
              <a:t>размечать </a:t>
            </a:r>
            <a:r>
              <a:rPr lang="ru-RU" dirty="0">
                <a:solidFill>
                  <a:schemeClr val="tx1"/>
                </a:solidFill>
                <a:sym typeface="+mn-ea"/>
              </a:rPr>
              <a:t>этим тегом основной </a:t>
            </a:r>
            <a:r>
              <a:rPr lang="ru-RU" dirty="0" smtClean="0">
                <a:solidFill>
                  <a:schemeClr val="tx1"/>
                </a:solidFill>
                <a:sym typeface="+mn-ea"/>
              </a:rPr>
              <a:t>контент.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62990" y="1609725"/>
            <a:ext cx="10325100" cy="462216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sym typeface="+mn-ea"/>
              </a:rPr>
              <a:t>Крупные смысловые блоки на каждой странице сайта.</a:t>
            </a:r>
            <a:br>
              <a:rPr lang="ru-RU" sz="2000" dirty="0">
                <a:solidFill>
                  <a:schemeClr val="tx1"/>
                </a:solidFill>
                <a:sym typeface="+mn-ea"/>
              </a:rPr>
            </a:br>
            <a:r>
              <a:rPr lang="ru-RU" sz="2000" b="1" dirty="0">
                <a:solidFill>
                  <a:schemeClr val="tx1"/>
                </a:solidFill>
                <a:sym typeface="+mn-ea"/>
              </a:rPr>
              <a:t>Теги: 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&lt;</a:t>
            </a:r>
            <a:r>
              <a:rPr lang="ru-RU" sz="2000" b="1" i="1" dirty="0" err="1">
                <a:solidFill>
                  <a:schemeClr val="tx1"/>
                </a:solidFill>
                <a:sym typeface="+mn-ea"/>
              </a:rPr>
              <a:t>header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&gt;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, 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&lt;</a:t>
            </a:r>
            <a:r>
              <a:rPr lang="ru-RU" sz="2000" b="1" i="1" dirty="0" err="1">
                <a:solidFill>
                  <a:schemeClr val="tx1"/>
                </a:solidFill>
                <a:sym typeface="+mn-ea"/>
              </a:rPr>
              <a:t>main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&gt;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, 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&lt;</a:t>
            </a:r>
            <a:r>
              <a:rPr lang="ru-RU" sz="2000" b="1" i="1" dirty="0" err="1">
                <a:solidFill>
                  <a:schemeClr val="tx1"/>
                </a:solidFill>
                <a:sym typeface="+mn-ea"/>
              </a:rPr>
              <a:t>footer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&gt;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sym typeface="+mn-ea"/>
              </a:rPr>
              <a:t>Крупные смысловые разделы в блоках.</a:t>
            </a:r>
            <a:br>
              <a:rPr lang="ru-RU" sz="2000" dirty="0">
                <a:solidFill>
                  <a:schemeClr val="tx1"/>
                </a:solidFill>
                <a:sym typeface="+mn-ea"/>
              </a:rPr>
            </a:br>
            <a:r>
              <a:rPr lang="ru-RU" sz="2000" b="1" dirty="0">
                <a:solidFill>
                  <a:schemeClr val="tx1"/>
                </a:solidFill>
                <a:sym typeface="+mn-ea"/>
              </a:rPr>
              <a:t>Теги: 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&lt;</a:t>
            </a:r>
            <a:r>
              <a:rPr lang="ru-RU" sz="2000" b="1" i="1" dirty="0" err="1">
                <a:solidFill>
                  <a:schemeClr val="tx1"/>
                </a:solidFill>
                <a:sym typeface="+mn-ea"/>
              </a:rPr>
              <a:t>nav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&gt;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, 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&lt;</a:t>
            </a:r>
            <a:r>
              <a:rPr lang="ru-RU" sz="2000" b="1" i="1" dirty="0" err="1">
                <a:solidFill>
                  <a:schemeClr val="tx1"/>
                </a:solidFill>
                <a:sym typeface="+mn-ea"/>
              </a:rPr>
              <a:t>section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&gt;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, 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&lt;</a:t>
            </a:r>
            <a:r>
              <a:rPr lang="ru-RU" sz="2000" b="1" i="1" dirty="0" err="1">
                <a:solidFill>
                  <a:schemeClr val="tx1"/>
                </a:solidFill>
                <a:sym typeface="+mn-ea"/>
              </a:rPr>
              <a:t>article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&gt;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, 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&lt;</a:t>
            </a:r>
            <a:r>
              <a:rPr lang="ru-RU" sz="2000" b="1" i="1" dirty="0" err="1">
                <a:solidFill>
                  <a:schemeClr val="tx1"/>
                </a:solidFill>
                <a:sym typeface="+mn-ea"/>
              </a:rPr>
              <a:t>aside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&gt;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sym typeface="+mn-ea"/>
              </a:rPr>
              <a:t>Заголовок всего документа и заголовки смысловых разделов.</a:t>
            </a:r>
            <a:br>
              <a:rPr lang="ru-RU" sz="2000" dirty="0">
                <a:solidFill>
                  <a:schemeClr val="tx1"/>
                </a:solidFill>
                <a:sym typeface="+mn-ea"/>
              </a:rPr>
            </a:br>
            <a:r>
              <a:rPr lang="ru-RU" sz="2000" b="1" dirty="0">
                <a:solidFill>
                  <a:schemeClr val="tx1"/>
                </a:solidFill>
                <a:sym typeface="+mn-ea"/>
              </a:rPr>
              <a:t>Теги: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&lt;h1&gt;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-</a:t>
            </a:r>
            <a:r>
              <a:rPr lang="ru-RU" sz="2000" b="1" i="1" dirty="0">
                <a:solidFill>
                  <a:schemeClr val="tx1"/>
                </a:solidFill>
                <a:sym typeface="+mn-ea"/>
              </a:rPr>
              <a:t>&lt;h6&gt;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sym typeface="+mn-ea"/>
              </a:rPr>
              <a:t>Мелкие элементы в смысловых разделах. </a:t>
            </a:r>
            <a:br>
              <a:rPr lang="ru-RU" sz="2000" dirty="0">
                <a:solidFill>
                  <a:schemeClr val="tx1"/>
                </a:solidFill>
                <a:sym typeface="+mn-ea"/>
              </a:rPr>
            </a:br>
            <a:r>
              <a:rPr lang="ru-RU" sz="2000" b="1" i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Списки, таблицы, </a:t>
            </a:r>
            <a:r>
              <a:rPr lang="ru-RU" sz="2000" b="1" i="1" dirty="0" err="1">
                <a:solidFill>
                  <a:schemeClr val="bg1">
                    <a:lumMod val="65000"/>
                  </a:schemeClr>
                </a:solidFill>
                <a:sym typeface="+mn-ea"/>
              </a:rPr>
              <a:t>демо</a:t>
            </a:r>
            <a:r>
              <a:rPr lang="ru-RU" sz="2000" b="1" i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-материалы, параграфы и переносы, формы, цитаты, контактная информация и прогресс.</a:t>
            </a:r>
            <a:endParaRPr lang="ru-RU" sz="2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sym typeface="+mn-ea"/>
              </a:rPr>
              <a:t>Фразовые элементы. </a:t>
            </a:r>
            <a:br>
              <a:rPr lang="ru-RU" sz="2000" dirty="0">
                <a:solidFill>
                  <a:schemeClr val="tx1"/>
                </a:solidFill>
                <a:sym typeface="+mn-ea"/>
              </a:rPr>
            </a:br>
            <a:r>
              <a:rPr lang="ru-RU" sz="2000" b="1" i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Изображения, ссылки, кнопки, видео, время и мелкие текстовые элементы.</a:t>
            </a:r>
            <a:endParaRPr lang="ru-RU" altLang="ru-RU" sz="2000" b="1" i="1" dirty="0" smtClean="0">
              <a:solidFill>
                <a:schemeClr val="bg1">
                  <a:lumMod val="65000"/>
                </a:schemeClr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3"/>
          <p:cNvSpPr/>
          <p:nvPr/>
        </p:nvSpPr>
        <p:spPr>
          <a:xfrm>
            <a:off x="1062355" y="497840"/>
            <a:ext cx="10325735" cy="6959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Порядок применения</a:t>
            </a:r>
            <a:endParaRPr lang="ru-RU" sz="4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443855" y="2057400"/>
            <a:ext cx="5944235" cy="4174490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Font typeface="Arial" panose="020B0604020202020204" pitchFamily="34" charset="0"/>
              <a:buNone/>
            </a:pPr>
            <a:r>
              <a:rPr lang="ru-RU" sz="2000" b="1" dirty="0" smtClean="0">
                <a:solidFill>
                  <a:schemeClr val="tx1"/>
                </a:solidFill>
                <a:sym typeface="+mn-ea"/>
              </a:rPr>
              <a:t>Одно из значений</a:t>
            </a:r>
            <a:endParaRPr lang="ru-RU" sz="2000" b="1" dirty="0" smtClean="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ru-RU" sz="2000" b="1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sym typeface="+mn-ea"/>
              </a:rPr>
              <a:t>Шаблонизированная, неизменная для всех страниц часть сайта.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sym typeface="+mn-ea"/>
              </a:rPr>
              <a:t>Компоновка элементов страницы по дизайнерскому замыслу.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3"/>
          <p:cNvSpPr/>
          <p:nvPr/>
        </p:nvSpPr>
        <p:spPr>
          <a:xfrm>
            <a:off x="1062355" y="497840"/>
            <a:ext cx="3134360" cy="155892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Что такое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Layout?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3"/>
          <p:cNvSpPr/>
          <p:nvPr/>
        </p:nvSpPr>
        <p:spPr>
          <a:xfrm>
            <a:off x="1062355" y="497840"/>
            <a:ext cx="10325735" cy="103314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Как выглядит сайт на разных страницах</a:t>
            </a:r>
            <a:endParaRPr lang="ru-RU" sz="4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3" name="Рисунок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67" y="2639098"/>
            <a:ext cx="5749751" cy="3338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0" y="2639060"/>
            <a:ext cx="2068830" cy="3323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55" y="2640330"/>
            <a:ext cx="1562100" cy="3340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272280" y="503238"/>
            <a:ext cx="3647440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Подходы к </a:t>
            </a:r>
            <a:r>
              <a:rPr lang="en-US" alt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ru-RU" alt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верстке</a:t>
            </a:r>
            <a:endParaRPr lang="ru-RU" alt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矩形 6"/>
          <p:cNvSpPr/>
          <p:nvPr>
            <p:custDataLst>
              <p:tags r:id="rId1"/>
            </p:custDataLst>
          </p:nvPr>
        </p:nvSpPr>
        <p:spPr>
          <a:xfrm>
            <a:off x="3489960" y="1573530"/>
            <a:ext cx="5211445" cy="657860"/>
          </a:xfrm>
          <a:prstGeom prst="rect">
            <a:avLst/>
          </a:prstGeom>
          <a:solidFill>
            <a:srgbClr val="F19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228600"/>
            <a:r>
              <a:rPr lang="en-US" altLang="ru-RU" sz="2800" b="1" dirty="0" smtClean="0">
                <a:solidFill>
                  <a:schemeClr val="tx1"/>
                </a:solidFill>
                <a:sym typeface="+mn-ea"/>
              </a:rPr>
              <a:t>Float | Clear</a:t>
            </a:r>
            <a:endParaRPr lang="en-US" altLang="ru-RU" sz="28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矩形 6"/>
          <p:cNvSpPr/>
          <p:nvPr>
            <p:custDataLst>
              <p:tags r:id="rId2"/>
            </p:custDataLst>
          </p:nvPr>
        </p:nvSpPr>
        <p:spPr>
          <a:xfrm>
            <a:off x="3489960" y="4149090"/>
            <a:ext cx="5211445" cy="657860"/>
          </a:xfrm>
          <a:prstGeom prst="rect">
            <a:avLst/>
          </a:prstGeom>
          <a:solidFill>
            <a:srgbClr val="F19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228600"/>
            <a:r>
              <a:rPr lang="en-US" altLang="ru-RU" sz="2800" b="1" dirty="0" smtClean="0">
                <a:solidFill>
                  <a:schemeClr val="tx1"/>
                </a:solidFill>
                <a:sym typeface="+mn-ea"/>
              </a:rPr>
              <a:t>Grid</a:t>
            </a:r>
            <a:endParaRPr lang="en-US" altLang="ru-RU" sz="28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" name="矩形 8"/>
          <p:cNvSpPr/>
          <p:nvPr>
            <p:custDataLst>
              <p:tags r:id="rId3"/>
            </p:custDataLst>
          </p:nvPr>
        </p:nvSpPr>
        <p:spPr>
          <a:xfrm>
            <a:off x="3489960" y="5436870"/>
            <a:ext cx="5212080" cy="65786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800" b="1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</a:rPr>
              <a:t>Фреймворки</a:t>
            </a:r>
            <a:endParaRPr lang="ru-RU" altLang="en-US" sz="2800" b="1">
              <a:solidFill>
                <a:schemeClr val="tx1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矩形 7"/>
          <p:cNvSpPr/>
          <p:nvPr>
            <p:custDataLst>
              <p:tags r:id="rId4"/>
            </p:custDataLst>
          </p:nvPr>
        </p:nvSpPr>
        <p:spPr>
          <a:xfrm>
            <a:off x="3489960" y="2861310"/>
            <a:ext cx="5210810" cy="657860"/>
          </a:xfrm>
          <a:prstGeom prst="rect">
            <a:avLst/>
          </a:prstGeom>
          <a:solidFill>
            <a:srgbClr val="F3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</a:rPr>
              <a:t>Flex</a:t>
            </a:r>
            <a:endParaRPr lang="en-US" altLang="zh-CN" sz="2800" b="1">
              <a:solidFill>
                <a:schemeClr val="tx1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699000" y="513398"/>
            <a:ext cx="279336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FLOAT</a:t>
            </a:r>
            <a:r>
              <a:rPr lang="ru-RU" alt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| CLEAR</a:t>
            </a:r>
            <a:endParaRPr lang="en-US" alt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6"/>
          <p:cNvSpPr/>
          <p:nvPr>
            <p:custDataLst>
              <p:tags r:id="rId1"/>
            </p:custDataLst>
          </p:nvPr>
        </p:nvSpPr>
        <p:spPr>
          <a:xfrm>
            <a:off x="761365" y="1469390"/>
            <a:ext cx="4557395" cy="4780915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ru-RU" sz="2000" dirty="0" smtClean="0">
                <a:solidFill>
                  <a:schemeClr val="tx1"/>
                </a:solidFill>
                <a:sym typeface="+mn-ea"/>
              </a:rPr>
              <a:t>Свойство </a:t>
            </a:r>
            <a:r>
              <a:rPr lang="en-US" sz="2000" b="1" i="1" dirty="0" smtClean="0">
                <a:solidFill>
                  <a:schemeClr val="tx1"/>
                </a:solidFill>
                <a:sym typeface="+mn-ea"/>
              </a:rPr>
              <a:t>float</a:t>
            </a:r>
            <a:r>
              <a:rPr lang="ru-RU" sz="2000" b="1" i="1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обозначает куда элементу прижиматься относительно своего контейнера. А с остальных сторон его можно обтекать.</a:t>
            </a:r>
            <a:endParaRPr lang="ru-RU" sz="2000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solidFill>
                  <a:schemeClr val="tx1"/>
                </a:solidFill>
                <a:sym typeface="+mn-ea"/>
              </a:rPr>
              <a:t>none </a:t>
            </a:r>
            <a:r>
              <a:rPr lang="en-US" sz="2000" dirty="0" smtClean="0">
                <a:solidFill>
                  <a:schemeClr val="tx1"/>
                </a:solidFill>
                <a:sym typeface="+mn-ea"/>
              </a:rPr>
              <a:t>–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sym typeface="+mn-ea"/>
              </a:rPr>
              <a:t>по-умолчанию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solidFill>
                  <a:schemeClr val="tx1"/>
                </a:solidFill>
                <a:sym typeface="+mn-ea"/>
              </a:rPr>
              <a:t>left</a:t>
            </a:r>
            <a:r>
              <a:rPr lang="en-US" sz="2000" dirty="0" smtClean="0">
                <a:solidFill>
                  <a:schemeClr val="tx1"/>
                </a:solidFill>
                <a:sym typeface="+mn-ea"/>
              </a:rPr>
              <a:t> 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solidFill>
                  <a:schemeClr val="tx1"/>
                </a:solidFill>
                <a:sym typeface="+mn-ea"/>
              </a:rPr>
              <a:t>right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solidFill>
                  <a:schemeClr val="tx1"/>
                </a:solidFill>
                <a:sym typeface="+mn-ea"/>
              </a:rPr>
              <a:t>inherit</a:t>
            </a:r>
            <a:r>
              <a:rPr lang="en-US" sz="2000" dirty="0" smtClean="0">
                <a:solidFill>
                  <a:schemeClr val="tx1"/>
                </a:solidFill>
                <a:sym typeface="+mn-ea"/>
              </a:rPr>
              <a:t> – 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наследовать от контейнера</a:t>
            </a:r>
            <a:endParaRPr lang="ru-RU" altLang="en-US" sz="20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877050" y="1469390"/>
            <a:ext cx="4557395" cy="4780915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ru-RU" sz="2000" dirty="0" smtClean="0">
                <a:solidFill>
                  <a:schemeClr val="tx1"/>
                </a:solidFill>
                <a:sym typeface="+mn-ea"/>
              </a:rPr>
              <a:t>Свойство </a:t>
            </a:r>
            <a:r>
              <a:rPr lang="en-US" sz="2000" b="1" i="1" dirty="0" smtClean="0">
                <a:solidFill>
                  <a:schemeClr val="tx1"/>
                </a:solidFill>
                <a:sym typeface="+mn-ea"/>
              </a:rPr>
              <a:t>clear</a:t>
            </a:r>
            <a:r>
              <a:rPr lang="ru-RU" sz="2000" b="1" i="1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– с какой стороны элемент запрещено обтекать. </a:t>
            </a:r>
            <a:endParaRPr lang="ru-RU" sz="2000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chemeClr val="tx1"/>
                </a:solidFill>
                <a:sym typeface="+mn-ea"/>
              </a:rPr>
              <a:t>Может отменять </a:t>
            </a:r>
            <a:r>
              <a:rPr lang="en-US" sz="2000" b="1" i="1" dirty="0" smtClean="0">
                <a:solidFill>
                  <a:schemeClr val="tx1"/>
                </a:solidFill>
                <a:sym typeface="+mn-ea"/>
              </a:rPr>
              <a:t>float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.</a:t>
            </a:r>
            <a:endParaRPr lang="ru-RU" sz="2000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sym typeface="+mn-ea"/>
              </a:rPr>
              <a:t>n</a:t>
            </a:r>
            <a:r>
              <a:rPr lang="ru-RU" sz="2000" b="1" dirty="0" err="1" smtClean="0">
                <a:solidFill>
                  <a:schemeClr val="tx1"/>
                </a:solidFill>
                <a:sym typeface="+mn-ea"/>
              </a:rPr>
              <a:t>one</a:t>
            </a:r>
            <a:r>
              <a:rPr lang="ru-RU" sz="2000" b="1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- 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о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тменяет 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действие </a:t>
            </a:r>
            <a:r>
              <a:rPr lang="ru-RU" sz="2000" dirty="0" err="1" smtClean="0">
                <a:solidFill>
                  <a:schemeClr val="tx1"/>
                </a:solidFill>
                <a:sym typeface="+mn-ea"/>
              </a:rPr>
              <a:t>clear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sz="2000" b="1" dirty="0" err="1" smtClean="0">
                <a:solidFill>
                  <a:schemeClr val="tx1"/>
                </a:solidFill>
                <a:sym typeface="+mn-ea"/>
              </a:rPr>
              <a:t>l</a:t>
            </a:r>
            <a:r>
              <a:rPr lang="ru-RU" sz="2000" b="1" dirty="0" err="1" smtClean="0">
                <a:solidFill>
                  <a:schemeClr val="tx1"/>
                </a:solidFill>
                <a:sym typeface="+mn-ea"/>
              </a:rPr>
              <a:t>eft</a:t>
            </a:r>
            <a:r>
              <a:rPr lang="ru-RU" sz="2000" b="1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- отменяет 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обтекание 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слева, другие 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элементы на этой стороне будут опущены вниз, и располагаться под текущим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sym typeface="+mn-ea"/>
              </a:rPr>
              <a:t>r</a:t>
            </a:r>
            <a:r>
              <a:rPr lang="ru-RU" sz="2000" b="1" dirty="0" err="1" smtClean="0">
                <a:solidFill>
                  <a:schemeClr val="tx1"/>
                </a:solidFill>
                <a:sym typeface="+mn-ea"/>
              </a:rPr>
              <a:t>ight</a:t>
            </a:r>
            <a:r>
              <a:rPr lang="ru-RU" sz="2000" b="1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– отменяет обтекание справа</a:t>
            </a:r>
            <a:endParaRPr lang="ru-RU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sym typeface="+mn-ea"/>
              </a:rPr>
              <a:t>b</a:t>
            </a:r>
            <a:r>
              <a:rPr lang="ru-RU" sz="2000" b="1" dirty="0" err="1" smtClean="0">
                <a:solidFill>
                  <a:schemeClr val="tx1"/>
                </a:solidFill>
                <a:sym typeface="+mn-ea"/>
              </a:rPr>
              <a:t>oth</a:t>
            </a:r>
            <a:r>
              <a:rPr lang="ru-RU" sz="2000" b="1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– отменяет обтекание с обоих сторон</a:t>
            </a:r>
            <a:endParaRPr lang="ru-RU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chemeClr val="tx1"/>
                </a:solidFill>
                <a:sym typeface="+mn-ea"/>
              </a:rPr>
              <a:t>i</a:t>
            </a:r>
            <a:r>
              <a:rPr lang="ru-RU" sz="2000" b="1" dirty="0" err="1" smtClean="0">
                <a:solidFill>
                  <a:schemeClr val="tx1"/>
                </a:solidFill>
                <a:sym typeface="+mn-ea"/>
              </a:rPr>
              <a:t>nherit</a:t>
            </a:r>
            <a:r>
              <a:rPr lang="ru-RU" sz="2000" b="1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– наследовать от контейнера</a:t>
            </a:r>
            <a:endParaRPr lang="ru-RU" altLang="en-US" sz="20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699000" y="513398"/>
            <a:ext cx="279336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Примеры</a:t>
            </a:r>
            <a:endParaRPr lang="ru-RU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680" y="1182511"/>
            <a:ext cx="8168640" cy="2646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30" y="4026242"/>
            <a:ext cx="2067213" cy="2238687"/>
          </a:xfrm>
          <a:prstGeom prst="rect">
            <a:avLst/>
          </a:prstGeom>
        </p:spPr>
      </p:pic>
      <p:pic>
        <p:nvPicPr>
          <p:cNvPr id="3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99" y="4179480"/>
            <a:ext cx="5439534" cy="1914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699000" y="513398"/>
            <a:ext cx="279336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Лайфхак</a:t>
            </a:r>
            <a:endParaRPr lang="ru-RU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Объект 4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1410692"/>
            <a:ext cx="8229600" cy="1730160"/>
          </a:xfrm>
          <a:prstGeom prst="rect">
            <a:avLst/>
          </a:prstGeom>
        </p:spPr>
      </p:pic>
      <p:pic>
        <p:nvPicPr>
          <p:cNvPr id="7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99" y="3607270"/>
            <a:ext cx="2362849" cy="1075399"/>
          </a:xfrm>
          <a:prstGeom prst="rect">
            <a:avLst/>
          </a:prstGeom>
        </p:spPr>
      </p:pic>
      <p:pic>
        <p:nvPicPr>
          <p:cNvPr id="8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600" y="3607270"/>
            <a:ext cx="2404899" cy="16524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2932430" y="444183"/>
            <a:ext cx="6327140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Ограниченность данного подхода</a:t>
            </a:r>
            <a:endParaRPr lang="ru-RU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329" y="1248728"/>
            <a:ext cx="5389546" cy="2712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5" y="1248728"/>
            <a:ext cx="2251166" cy="4826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99" y="4448643"/>
            <a:ext cx="1816038" cy="14682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272280" y="503238"/>
            <a:ext cx="3647440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Семантический </a:t>
            </a:r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HTML</a:t>
            </a:r>
            <a:endParaRPr lang="ru-RU" altLang="ru-RU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矩形 6"/>
          <p:cNvSpPr/>
          <p:nvPr>
            <p:custDataLst>
              <p:tags r:id="rId1"/>
            </p:custDataLst>
          </p:nvPr>
        </p:nvSpPr>
        <p:spPr>
          <a:xfrm>
            <a:off x="3490595" y="1083945"/>
            <a:ext cx="5211445" cy="657860"/>
          </a:xfrm>
          <a:prstGeom prst="rect">
            <a:avLst/>
          </a:prstGeom>
          <a:solidFill>
            <a:srgbClr val="F19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228600"/>
            <a:r>
              <a:rPr lang="ru-RU" b="1" dirty="0" smtClean="0">
                <a:solidFill>
                  <a:schemeClr val="tx1"/>
                </a:solidFill>
                <a:sym typeface="+mn-ea"/>
              </a:rPr>
              <a:t>Предназначен для внесения смысла в верстку</a:t>
            </a:r>
            <a:endParaRPr lang="ru-RU" altLang="zh-CN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51" y="2175555"/>
            <a:ext cx="4708126" cy="3240000"/>
          </a:xfrm>
          <a:prstGeom prst="rect">
            <a:avLst/>
          </a:prstGeom>
        </p:spPr>
      </p:pic>
      <p:pic>
        <p:nvPicPr>
          <p:cNvPr id="6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289" y="2175555"/>
            <a:ext cx="2840260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699000" y="513398"/>
            <a:ext cx="279336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FLEXBOX</a:t>
            </a:r>
            <a:endParaRPr 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194" name="Picture 2" descr="https://developer.mozilla.org/en-US/docs/Learn/CSS/CSS_layout/Flexbox/flexbox-example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91" y="1989636"/>
            <a:ext cx="662069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620" y="2856865"/>
            <a:ext cx="2032000" cy="955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629" y="2206855"/>
            <a:ext cx="1581371" cy="22577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411980" y="514033"/>
            <a:ext cx="336740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Свойства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</a:t>
            </a:r>
            <a:endParaRPr 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6"/>
          <p:cNvSpPr/>
          <p:nvPr>
            <p:custDataLst>
              <p:tags r:id="rId1"/>
            </p:custDataLst>
          </p:nvPr>
        </p:nvSpPr>
        <p:spPr>
          <a:xfrm>
            <a:off x="757555" y="2343150"/>
            <a:ext cx="4557395" cy="2171065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ru-RU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Свойство </a:t>
            </a:r>
            <a:r>
              <a:rPr lang="en-US" sz="2000" b="1" i="1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flex-direction</a:t>
            </a:r>
            <a:r>
              <a:rPr lang="ru-RU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:</a:t>
            </a:r>
            <a:endParaRPr lang="en-US" sz="2000" b="1" i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0">
              <a:buNone/>
            </a:pPr>
            <a:endParaRPr lang="en-US" sz="20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row</a:t>
            </a:r>
            <a:endParaRPr 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column</a:t>
            </a:r>
            <a:endParaRPr 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row-reverse</a:t>
            </a:r>
            <a:endParaRPr 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column-reverse</a:t>
            </a:r>
            <a:endParaRPr 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9218" name="Picture 2" descr="flex_ter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07" y="1842453"/>
            <a:ext cx="53625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411980" y="514033"/>
            <a:ext cx="336740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Свойства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</a:t>
            </a:r>
            <a:endParaRPr 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6"/>
          <p:cNvSpPr/>
          <p:nvPr>
            <p:custDataLst>
              <p:tags r:id="rId1"/>
            </p:custDataLst>
          </p:nvPr>
        </p:nvSpPr>
        <p:spPr>
          <a:xfrm>
            <a:off x="757555" y="2343150"/>
            <a:ext cx="4557395" cy="2806065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ru-RU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Свойство </a:t>
            </a:r>
            <a:r>
              <a:rPr lang="en-US" sz="2000" b="1" i="1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flex-wrap</a:t>
            </a:r>
            <a:r>
              <a:rPr lang="ru-RU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:</a:t>
            </a:r>
            <a:endParaRPr lang="en-US" sz="2000" b="1" i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0">
              <a:buNone/>
            </a:pPr>
            <a:endParaRPr lang="en-US" sz="20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wrap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sym typeface="+mn-ea"/>
              </a:rPr>
              <a:t>nowrap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wrap-reverse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b="1" i="1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flex-flow = flex-diretion + flex-wrap</a:t>
            </a:r>
            <a:endParaRPr 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05" y="1428115"/>
            <a:ext cx="5408930" cy="1467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4" y="3378636"/>
            <a:ext cx="4106913" cy="2526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411980" y="514033"/>
            <a:ext cx="336740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Свойства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</a:t>
            </a:r>
            <a:endParaRPr 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6"/>
          <p:cNvSpPr/>
          <p:nvPr>
            <p:custDataLst>
              <p:tags r:id="rId1"/>
            </p:custDataLst>
          </p:nvPr>
        </p:nvSpPr>
        <p:spPr>
          <a:xfrm>
            <a:off x="757555" y="1427480"/>
            <a:ext cx="4557395" cy="4477385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ru-RU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Свойство </a:t>
            </a:r>
            <a:r>
              <a:rPr lang="en-US" sz="2000" b="1" i="1" dirty="0" smtClean="0">
                <a:solidFill>
                  <a:schemeClr val="tx1"/>
                </a:solidFill>
                <a:sym typeface="+mn-ea"/>
              </a:rPr>
              <a:t>justify-content</a:t>
            </a:r>
            <a:r>
              <a:rPr lang="ru-RU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:</a:t>
            </a:r>
            <a:endParaRPr lang="en-US" sz="2000" b="1" i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0">
              <a:buNone/>
            </a:pPr>
            <a:endParaRPr lang="en-US" sz="20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center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start | flex-start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end | flex-end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left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right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stretch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space-around (</a:t>
            </a:r>
            <a:r>
              <a:rPr lang="ru-RU" sz="2000" i="1" dirty="0" smtClean="0">
                <a:solidFill>
                  <a:schemeClr val="tx1"/>
                </a:solidFill>
                <a:sym typeface="+mn-ea"/>
              </a:rPr>
              <a:t>вокруг</a:t>
            </a:r>
            <a:r>
              <a:rPr lang="en-US" sz="2000" dirty="0" smtClean="0">
                <a:solidFill>
                  <a:schemeClr val="tx1"/>
                </a:solidFill>
                <a:sym typeface="+mn-ea"/>
              </a:rPr>
              <a:t>)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space-between</a:t>
            </a:r>
            <a:r>
              <a:rPr lang="ru-RU" altLang="en-US" sz="2000" dirty="0" smtClean="0">
                <a:solidFill>
                  <a:schemeClr val="tx1"/>
                </a:solidFill>
                <a:sym typeface="+mn-ea"/>
              </a:rPr>
              <a:t> (</a:t>
            </a:r>
            <a:r>
              <a:rPr lang="ru-RU" altLang="en-US" sz="2000" i="1" dirty="0" smtClean="0">
                <a:solidFill>
                  <a:schemeClr val="tx1"/>
                </a:solidFill>
                <a:sym typeface="+mn-ea"/>
              </a:rPr>
              <a:t>между</a:t>
            </a:r>
            <a:r>
              <a:rPr lang="ru-RU" altLang="en-US" sz="2000" dirty="0" smtClean="0">
                <a:solidFill>
                  <a:schemeClr val="tx1"/>
                </a:solidFill>
                <a:sym typeface="+mn-ea"/>
              </a:rPr>
              <a:t>)</a:t>
            </a:r>
            <a:endParaRPr lang="en-US" sz="2000" dirty="0" smtClean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space-evenly</a:t>
            </a:r>
            <a:r>
              <a:rPr lang="ru-RU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 (</a:t>
            </a:r>
            <a:r>
              <a:rPr lang="ru-RU" altLang="en-US" sz="2000" i="1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одинаково везде</a:t>
            </a:r>
            <a:r>
              <a:rPr lang="ru-RU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)</a:t>
            </a:r>
            <a:endParaRPr lang="ru-RU" alt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65" y="2750820"/>
            <a:ext cx="6079490" cy="1355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411980" y="514033"/>
            <a:ext cx="336740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Свойства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</a:t>
            </a:r>
            <a:endParaRPr 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6"/>
          <p:cNvSpPr/>
          <p:nvPr>
            <p:custDataLst>
              <p:tags r:id="rId1"/>
            </p:custDataLst>
          </p:nvPr>
        </p:nvSpPr>
        <p:spPr>
          <a:xfrm>
            <a:off x="757555" y="1427480"/>
            <a:ext cx="4557395" cy="4477385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ru-RU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Свойство </a:t>
            </a:r>
            <a:r>
              <a:rPr lang="en-US" sz="2000" b="1" i="1" dirty="0" smtClean="0">
                <a:solidFill>
                  <a:schemeClr val="tx1"/>
                </a:solidFill>
                <a:sym typeface="+mn-ea"/>
              </a:rPr>
              <a:t>justify-content</a:t>
            </a:r>
            <a:r>
              <a:rPr lang="ru-RU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:</a:t>
            </a:r>
            <a:endParaRPr lang="en-US" sz="2000" b="1" i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0">
              <a:buNone/>
            </a:pPr>
            <a:endParaRPr lang="en-US" sz="20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center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start | flex-start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end | flex-end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left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right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stretch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space-around (</a:t>
            </a:r>
            <a:r>
              <a:rPr lang="ru-RU" sz="2000" i="1" dirty="0" smtClean="0">
                <a:solidFill>
                  <a:schemeClr val="tx1"/>
                </a:solidFill>
                <a:sym typeface="+mn-ea"/>
              </a:rPr>
              <a:t>вокруг</a:t>
            </a:r>
            <a:r>
              <a:rPr lang="en-US" sz="2000" dirty="0" smtClean="0">
                <a:solidFill>
                  <a:schemeClr val="tx1"/>
                </a:solidFill>
                <a:sym typeface="+mn-ea"/>
              </a:rPr>
              <a:t>)</a:t>
            </a:r>
            <a:endParaRPr lang="en-US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sym typeface="+mn-ea"/>
              </a:rPr>
              <a:t>space-between</a:t>
            </a:r>
            <a:r>
              <a:rPr lang="ru-RU" altLang="en-US" sz="2000" dirty="0" smtClean="0">
                <a:solidFill>
                  <a:schemeClr val="tx1"/>
                </a:solidFill>
                <a:sym typeface="+mn-ea"/>
              </a:rPr>
              <a:t> (</a:t>
            </a:r>
            <a:r>
              <a:rPr lang="ru-RU" altLang="en-US" sz="2000" i="1" dirty="0" smtClean="0">
                <a:solidFill>
                  <a:schemeClr val="tx1"/>
                </a:solidFill>
                <a:sym typeface="+mn-ea"/>
              </a:rPr>
              <a:t>между</a:t>
            </a:r>
            <a:r>
              <a:rPr lang="ru-RU" altLang="en-US" sz="2000" dirty="0" smtClean="0">
                <a:solidFill>
                  <a:schemeClr val="tx1"/>
                </a:solidFill>
                <a:sym typeface="+mn-ea"/>
              </a:rPr>
              <a:t>)</a:t>
            </a:r>
            <a:endParaRPr lang="en-US" sz="2000" dirty="0" smtClean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space-evenly</a:t>
            </a:r>
            <a:r>
              <a:rPr lang="ru-RU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 (</a:t>
            </a:r>
            <a:r>
              <a:rPr lang="ru-RU" altLang="en-US" sz="2000" i="1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одинаково везде</a:t>
            </a:r>
            <a:r>
              <a:rPr lang="ru-RU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)</a:t>
            </a:r>
            <a:endParaRPr lang="ru-RU" alt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65" y="2750820"/>
            <a:ext cx="6079490" cy="1355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411980" y="514033"/>
            <a:ext cx="336740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Свойства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</a:t>
            </a:r>
            <a:endParaRPr 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6"/>
          <p:cNvSpPr/>
          <p:nvPr>
            <p:custDataLst>
              <p:tags r:id="rId1"/>
            </p:custDataLst>
          </p:nvPr>
        </p:nvSpPr>
        <p:spPr>
          <a:xfrm>
            <a:off x="757555" y="1427480"/>
            <a:ext cx="4557395" cy="4477385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ru-RU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Свойство </a:t>
            </a:r>
            <a:r>
              <a:rPr lang="en-US" sz="2000" b="1" i="1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align-items</a:t>
            </a:r>
            <a:r>
              <a:rPr lang="ru-RU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:</a:t>
            </a:r>
            <a:endParaRPr lang="en-US" sz="2000" b="1" i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0">
              <a:buNone/>
            </a:pPr>
            <a:endParaRPr lang="en-US" sz="20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center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start | flex-start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 </a:t>
            </a:r>
            <a:endParaRPr lang="ru-RU" sz="2000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end | flex-end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stretch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baseline</a:t>
            </a:r>
            <a:endParaRPr lang="en-US" alt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20" y="3208020"/>
            <a:ext cx="6113780" cy="898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3890645" y="514033"/>
            <a:ext cx="4409440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Идеальное центрирование</a:t>
            </a:r>
            <a:endParaRPr lang="ru-RU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618" y="4113934"/>
            <a:ext cx="2736312" cy="1614309"/>
          </a:xfrm>
          <a:prstGeom prst="rect">
            <a:avLst/>
          </a:prstGeom>
        </p:spPr>
      </p:pic>
      <p:pic>
        <p:nvPicPr>
          <p:cNvPr id="3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77" y="4113943"/>
            <a:ext cx="3311595" cy="8278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365" y="1341123"/>
            <a:ext cx="7200000" cy="2376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5160645" y="513715"/>
            <a:ext cx="187007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GRID</a:t>
            </a:r>
            <a:endParaRPr 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Рисунок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000" y="1411942"/>
            <a:ext cx="7200000" cy="1633468"/>
          </a:xfrm>
          <a:prstGeom prst="rect">
            <a:avLst/>
          </a:prstGeom>
        </p:spPr>
      </p:pic>
      <p:pic>
        <p:nvPicPr>
          <p:cNvPr id="4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32" y="3513286"/>
            <a:ext cx="2695951" cy="23434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45" y="3513455"/>
            <a:ext cx="218567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4833620" y="514350"/>
            <a:ext cx="265366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Свойства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GRID</a:t>
            </a:r>
            <a:endParaRPr lang="en-US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0135" y="1427480"/>
            <a:ext cx="5582285" cy="265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6"/>
          <p:cNvSpPr/>
          <p:nvPr>
            <p:custDataLst>
              <p:tags r:id="rId2"/>
            </p:custDataLst>
          </p:nvPr>
        </p:nvSpPr>
        <p:spPr>
          <a:xfrm>
            <a:off x="757555" y="1427480"/>
            <a:ext cx="4557395" cy="4477385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grid-template-columns</a:t>
            </a:r>
            <a:endParaRPr lang="en-US" alt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grid-template-rows</a:t>
            </a:r>
            <a:endParaRPr lang="en-US" alt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grid-gap | column-gap | row-gap</a:t>
            </a:r>
            <a:endParaRPr lang="en-US" alt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grid-column-start | </a:t>
            </a:r>
            <a:r>
              <a:rPr lang="en-US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grid-row-start</a:t>
            </a:r>
            <a:endParaRPr lang="en-US" alt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grid-column-end</a:t>
            </a:r>
            <a:r>
              <a:rPr lang="en-US" altLang="en-US" sz="2000" dirty="0" smtClean="0">
                <a:solidFill>
                  <a:schemeClr val="tx1"/>
                </a:solidFill>
                <a:ea typeface="Calibri" panose="020F0502020204030204" charset="0"/>
                <a:cs typeface="Calibri" panose="020F0502020204030204" charset="0"/>
                <a:sym typeface="+mn-ea"/>
              </a:rPr>
              <a:t> | grid-row-end</a:t>
            </a:r>
            <a:endParaRPr lang="en-US" altLang="en-US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35" y="4591050"/>
            <a:ext cx="3386455" cy="541655"/>
          </a:xfrm>
          <a:prstGeom prst="rect">
            <a:avLst/>
          </a:prstGeom>
        </p:spPr>
      </p:pic>
      <p:pic>
        <p:nvPicPr>
          <p:cNvPr id="9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419" y="4318622"/>
            <a:ext cx="1962424" cy="108600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1977390"/>
            <a:ext cx="545655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sym typeface="+mn-ea"/>
              </a:rPr>
              <a:t> Н</a:t>
            </a:r>
            <a:r>
              <a:rPr lang="ru-RU" sz="2800" dirty="0" smtClean="0">
                <a:solidFill>
                  <a:schemeClr val="tx1"/>
                </a:solidFill>
                <a:sym typeface="+mn-ea"/>
              </a:rPr>
              <a:t>а основе содержимого</a:t>
            </a:r>
            <a:endParaRPr lang="ru-RU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sym typeface="+mn-ea"/>
              </a:rPr>
              <a:t> У</a:t>
            </a:r>
            <a:r>
              <a:rPr lang="ru-RU" sz="2800" dirty="0" smtClean="0">
                <a:solidFill>
                  <a:schemeClr val="tx1"/>
                </a:solidFill>
                <a:sym typeface="+mn-ea"/>
              </a:rPr>
              <a:t>добнее для простых случаев</a:t>
            </a:r>
            <a:endParaRPr lang="ru-RU" altLang="ru-RU" sz="2800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7360" y="497840"/>
            <a:ext cx="10920730" cy="8743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ru-RU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Так что? </a:t>
            </a:r>
            <a:r>
              <a:rPr lang="en-US" altLang="ru-RU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FLEX </a:t>
            </a:r>
            <a:r>
              <a:rPr lang="ru-RU" altLang="ru-RU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или </a:t>
            </a:r>
            <a:r>
              <a:rPr lang="en-US" altLang="ru-RU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GRID?</a:t>
            </a:r>
            <a:endParaRPr lang="en-US" altLang="ru-RU" sz="36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圆角矩形 5"/>
          <p:cNvSpPr/>
          <p:nvPr/>
        </p:nvSpPr>
        <p:spPr>
          <a:xfrm>
            <a:off x="6077585" y="1977390"/>
            <a:ext cx="531050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  <a:sym typeface="+mn-ea"/>
              </a:rPr>
              <a:t>На основе содержимого</a:t>
            </a:r>
            <a:endParaRPr lang="ru-RU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  <a:sym typeface="+mn-ea"/>
              </a:rPr>
              <a:t>Удобнее для простых случаев</a:t>
            </a:r>
            <a:endParaRPr lang="ru-RU" altLang="ru-RU" sz="2800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443855" y="2057400"/>
            <a:ext cx="5944235" cy="4174490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sym typeface="+mn-ea"/>
              </a:rPr>
              <a:t>Помочь роботам, поисковикам интерпретировать содержание страницы (в том числе и </a:t>
            </a:r>
            <a:r>
              <a:rPr lang="en-US" sz="2000" i="1" dirty="0" smtClean="0">
                <a:solidFill>
                  <a:schemeClr val="tx1"/>
                </a:solidFill>
                <a:sym typeface="+mn-ea"/>
              </a:rPr>
              <a:t>SEO</a:t>
            </a:r>
            <a:r>
              <a:rPr lang="ru-RU" sz="2000" dirty="0" smtClean="0">
                <a:solidFill>
                  <a:schemeClr val="tx1"/>
                </a:solidFill>
                <a:sym typeface="+mn-ea"/>
              </a:rPr>
              <a:t>)</a:t>
            </a:r>
            <a:endParaRPr lang="ru-RU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sym typeface="+mn-ea"/>
              </a:rPr>
              <a:t>Помочь слабовидящим работать с сайтом через программы-читалки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sym typeface="+mn-ea"/>
              </a:rPr>
              <a:t>Помочь коллегам-разработчикам воспринимать ваш код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sym typeface="+mn-ea"/>
              </a:rPr>
              <a:t>Следование стандартам </a:t>
            </a:r>
            <a:endParaRPr lang="ru-RU" altLang="ru-RU" sz="2000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3"/>
          <p:cNvSpPr/>
          <p:nvPr/>
        </p:nvSpPr>
        <p:spPr>
          <a:xfrm>
            <a:off x="1062355" y="497840"/>
            <a:ext cx="3134360" cy="155892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Зачем это нужно?</a:t>
            </a:r>
            <a:endParaRPr lang="ru-RU" sz="4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/>
          <p:nvPr/>
        </p:nvSpPr>
        <p:spPr>
          <a:xfrm>
            <a:off x="3637280" y="512763"/>
            <a:ext cx="4918075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/>
            <a:r>
              <a:rPr lang="ru-RU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Использование фреймоврков</a:t>
            </a:r>
            <a:endParaRPr lang="ru-RU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矩形 6"/>
          <p:cNvSpPr/>
          <p:nvPr>
            <p:custDataLst>
              <p:tags r:id="rId1"/>
            </p:custDataLst>
          </p:nvPr>
        </p:nvSpPr>
        <p:spPr>
          <a:xfrm>
            <a:off x="775335" y="2675890"/>
            <a:ext cx="3354705" cy="657860"/>
          </a:xfrm>
          <a:prstGeom prst="rect">
            <a:avLst/>
          </a:prstGeom>
          <a:solidFill>
            <a:srgbClr val="F19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228600"/>
            <a:r>
              <a:rPr lang="en-US" sz="2800" b="1" dirty="0" smtClean="0">
                <a:solidFill>
                  <a:schemeClr val="tx1"/>
                </a:solidFill>
                <a:sym typeface="+mn-ea"/>
              </a:rPr>
              <a:t>Bootstrap</a:t>
            </a:r>
            <a:endParaRPr lang="en-US" altLang="ru-RU" sz="28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" name="矩形 8"/>
          <p:cNvSpPr/>
          <p:nvPr>
            <p:custDataLst>
              <p:tags r:id="rId2"/>
            </p:custDataLst>
          </p:nvPr>
        </p:nvSpPr>
        <p:spPr>
          <a:xfrm>
            <a:off x="8062595" y="2675890"/>
            <a:ext cx="3354705" cy="65786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Calibri" panose="020F0502020204030204" charset="0"/>
              <a:buNone/>
            </a:pPr>
            <a:r>
              <a:rPr lang="en-US" sz="2800" b="1" dirty="0" smtClean="0">
                <a:solidFill>
                  <a:schemeClr val="tx1"/>
                </a:solidFill>
                <a:sym typeface="+mn-ea"/>
              </a:rPr>
              <a:t>W3.CSS</a:t>
            </a:r>
            <a:endParaRPr lang="en-US" altLang="en-US" sz="28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3" name="矩形 7"/>
          <p:cNvSpPr/>
          <p:nvPr>
            <p:custDataLst>
              <p:tags r:id="rId3"/>
            </p:custDataLst>
          </p:nvPr>
        </p:nvSpPr>
        <p:spPr>
          <a:xfrm>
            <a:off x="4418965" y="2675890"/>
            <a:ext cx="3354705" cy="657860"/>
          </a:xfrm>
          <a:prstGeom prst="rect">
            <a:avLst/>
          </a:prstGeom>
          <a:solidFill>
            <a:srgbClr val="F3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b="1" dirty="0" smtClean="0">
                <a:solidFill>
                  <a:schemeClr val="tx1"/>
                </a:solidFill>
                <a:sym typeface="+mn-ea"/>
              </a:rPr>
              <a:t>Foundation</a:t>
            </a:r>
            <a:endParaRPr lang="en-US" altLang="zh-CN" sz="2800" b="1" dirty="0" smtClean="0">
              <a:solidFill>
                <a:schemeClr val="tx1"/>
              </a:solidFill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Изображение 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25495" y="2335530"/>
            <a:ext cx="5541010" cy="3111500"/>
          </a:xfrm>
          <a:prstGeom prst="rect">
            <a:avLst/>
          </a:prstGeom>
        </p:spPr>
      </p:pic>
      <p:sp>
        <p:nvSpPr>
          <p:cNvPr id="2" name="Title 20"/>
          <p:cNvSpPr txBox="1"/>
          <p:nvPr/>
        </p:nvSpPr>
        <p:spPr>
          <a:xfrm>
            <a:off x="3220720" y="335598"/>
            <a:ext cx="5750560" cy="430530"/>
          </a:xfrm>
          <a:prstGeom prst="rect">
            <a:avLst/>
          </a:prstGeom>
        </p:spPr>
        <p:txBody>
          <a:bodyPr vert="horz" wrap="square" lIns="45720" tIns="0" rIns="4572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dist" defTabSz="228600"/>
            <a:r>
              <a:rPr lang="ru-RU" altLang="zh-CN" sz="2800" b="1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Дополнительная литература</a:t>
            </a:r>
            <a:endParaRPr lang="ru-RU" altLang="zh-CN" sz="28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272956" y="1759926"/>
            <a:ext cx="11645454" cy="4477101"/>
            <a:chOff x="382137" y="1759926"/>
            <a:chExt cx="11645454" cy="4477101"/>
          </a:xfrm>
        </p:grpSpPr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382137" y="1760561"/>
              <a:ext cx="3346854" cy="4476466"/>
            </a:xfrm>
            <a:prstGeom prst="rect">
              <a:avLst/>
            </a:prstGeom>
            <a:solidFill>
              <a:srgbClr val="B0C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8680737" y="1759926"/>
              <a:ext cx="3346854" cy="4476466"/>
            </a:xfrm>
            <a:prstGeom prst="rect">
              <a:avLst/>
            </a:prstGeom>
            <a:solidFill>
              <a:srgbClr val="F3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7" name="TextBox 1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050" y="3740150"/>
            <a:ext cx="334772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9pPr>
          </a:lstStyle>
          <a:p>
            <a:pPr marL="342900" indent="-342900" algn="ctr" eaLnBrk="1" hangingPunct="1">
              <a:lnSpc>
                <a:spcPct val="150000"/>
              </a:lnSpc>
              <a:buAutoNum type="arabicPeriod"/>
            </a:pPr>
            <a:r>
              <a:rPr lang="en-US" altLang="ru-RU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HTML </a:t>
            </a:r>
            <a:r>
              <a:rPr lang="en-US" altLang="en-US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для</a:t>
            </a:r>
            <a:r>
              <a:rPr lang="en-US" altLang="ru-RU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 </a:t>
            </a:r>
            <a:r>
              <a:rPr lang="en-US" altLang="en-US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начинающих</a:t>
            </a:r>
            <a:r>
              <a:rPr lang="en-US" altLang="ru-RU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: </a:t>
            </a:r>
            <a:r>
              <a:rPr lang="en-US" altLang="en-US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вопросы</a:t>
            </a:r>
            <a:r>
              <a:rPr lang="en-US" altLang="ru-RU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 </a:t>
            </a:r>
            <a:r>
              <a:rPr lang="en-US" altLang="en-US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и</a:t>
            </a:r>
            <a:r>
              <a:rPr lang="en-US" altLang="ru-RU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 </a:t>
            </a:r>
            <a:r>
              <a:rPr lang="en-US" altLang="en-US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ответы</a:t>
            </a:r>
            <a:r>
              <a:rPr lang="en-US" altLang="ru-RU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 / </a:t>
            </a:r>
            <a:r>
              <a:rPr lang="en-US" altLang="en-US" sz="1400" dirty="0">
                <a:ea typeface="Calibri" panose="020F0502020204030204" charset="0"/>
                <a:cs typeface="Calibri" panose="020F0502020204030204" charset="0"/>
                <a:hlinkClick r:id="rId7" action="ppaction://hlinkfile"/>
              </a:rPr>
              <a:t>Хабр</a:t>
            </a:r>
            <a:endParaRPr lang="en-US" altLang="ru-RU" sz="1400" dirty="0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62" y="2335780"/>
            <a:ext cx="892464" cy="892464"/>
          </a:xfrm>
          <a:prstGeom prst="rect">
            <a:avLst/>
          </a:prstGeom>
        </p:spPr>
      </p:pic>
      <p:sp>
        <p:nvSpPr>
          <p:cNvPr id="9" name="TextBox 1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571865" y="3902075"/>
            <a:ext cx="3346450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</a:defRPr>
            </a:lvl9pPr>
          </a:lstStyle>
          <a:p>
            <a:pPr marL="342900" indent="-342900" algn="ctr" eaLnBrk="1" hangingPunct="1">
              <a:lnSpc>
                <a:spcPct val="150000"/>
              </a:lnSpc>
              <a:buAutoNum type="arabicPeriod"/>
            </a:pPr>
            <a:r>
              <a:rPr lang="ru-RU" altLang="en-US" sz="1400" dirty="0" smtClean="0">
                <a:ea typeface="Calibri" panose="020F0502020204030204" charset="0"/>
                <a:cs typeface="Calibri" panose="020F0502020204030204" charset="0"/>
                <a:hlinkClick r:id="rId11" tooltip="" action="ppaction://hlinkfile"/>
              </a:rPr>
              <a:t>Что такое </a:t>
            </a:r>
            <a:r>
              <a:rPr lang="en-US" altLang="en-US" sz="1400" dirty="0" smtClean="0">
                <a:ea typeface="Calibri" panose="020F0502020204030204" charset="0"/>
                <a:cs typeface="Calibri" panose="020F0502020204030204" charset="0"/>
                <a:hlinkClick r:id="rId11" tooltip="" action="ppaction://hlinkfile"/>
              </a:rPr>
              <a:t>SEO?</a:t>
            </a:r>
            <a:endParaRPr lang="en-US" altLang="en-US" sz="1400" dirty="0" smtClean="0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75" y="2335577"/>
            <a:ext cx="892464" cy="892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1977390"/>
            <a:ext cx="545655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&lt;article&gt;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независимый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контент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(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пост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,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статья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).</a:t>
            </a: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&lt;aside&gt;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боковая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колонка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,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доп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информация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b="1" i="1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&lt;details&gt;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скрытый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блок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по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клику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&lt;figcaption&gt;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подпись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к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&lt;figure&gt;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b="1" i="1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&lt;figure&gt;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блок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для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медиа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и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подписи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&lt;footer&gt;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подвал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сайта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/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раздела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b="1" i="1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&lt;header&gt;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шапка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сайта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/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раздела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&lt;main&gt;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основное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содержимое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страницы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&lt;mark&gt;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выделение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текста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(</a:t>
            </a:r>
            <a:r>
              <a:rPr lang="en-US" altLang="en-US" i="1" dirty="0" smtClean="0">
                <a:solidFill>
                  <a:schemeClr val="tx1"/>
                </a:solidFill>
                <a:highlight>
                  <a:srgbClr val="FFFF00"/>
                </a:highlight>
                <a:ea typeface="Calibri" panose="020F0502020204030204" charset="0"/>
                <a:cs typeface="+mn-lt"/>
                <a:sym typeface="+mn-ea"/>
              </a:rPr>
              <a:t>жёлтый</a:t>
            </a:r>
            <a:r>
              <a:rPr lang="en-US" altLang="ru-RU" i="1" dirty="0" smtClean="0">
                <a:solidFill>
                  <a:schemeClr val="tx1"/>
                </a:solidFill>
                <a:highlight>
                  <a:srgbClr val="FFFF00"/>
                </a:highlight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  <a:highlight>
                  <a:srgbClr val="FFFF00"/>
                </a:highlight>
                <a:ea typeface="Calibri" panose="020F0502020204030204" charset="0"/>
                <a:cs typeface="+mn-lt"/>
                <a:sym typeface="+mn-ea"/>
              </a:rPr>
              <a:t>фон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).</a:t>
            </a:r>
            <a:endParaRPr lang="en-US" altLang="ru-RU" b="1" i="1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&lt;nav&gt;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навигационное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меню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&lt;section&gt;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логический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раздел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страницы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&lt;summary&gt;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заголовок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для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&lt;details&gt;.</a:t>
            </a:r>
            <a:endParaRPr lang="en-US" altLang="ru-RU" b="1" i="1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 b="1" i="1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&lt;time&gt; 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—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метка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времени</a:t>
            </a:r>
            <a:r>
              <a:rPr lang="ru-RU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/</a:t>
            </a:r>
            <a:r>
              <a:rPr lang="en-US" altLang="en-US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даты</a:t>
            </a:r>
            <a:r>
              <a:rPr lang="en-US" alt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.</a:t>
            </a: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7360" y="497840"/>
            <a:ext cx="10920730" cy="8743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ru-RU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Семантические теги</a:t>
            </a:r>
            <a:endParaRPr lang="ru-RU" altLang="ru-RU" sz="36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圆角矩形 5"/>
          <p:cNvSpPr/>
          <p:nvPr/>
        </p:nvSpPr>
        <p:spPr>
          <a:xfrm>
            <a:off x="6077585" y="1977390"/>
            <a:ext cx="531050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Arial" panose="020B0604020202020204" pitchFamily="34" charset="0"/>
              <a:buChar char="•"/>
            </a:pP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pic>
        <p:nvPicPr>
          <p:cNvPr id="1025" name="Picture 1" descr="HTML Semantic Elements"/>
          <p:cNvPicPr>
            <a:picLocks noChangeAspect="1" noChangeArrowheads="1"/>
          </p:cNvPicPr>
          <p:nvPr/>
        </p:nvPicPr>
        <p:blipFill>
          <a:blip r:embed="rId1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095" y="2361708"/>
            <a:ext cx="3163845" cy="3727269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3422015"/>
            <a:ext cx="5456555" cy="1607820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Предназначен для </a:t>
            </a:r>
            <a:r>
              <a:rPr lang="ru-RU" dirty="0">
                <a:solidFill>
                  <a:schemeClr val="tx1"/>
                </a:solidFill>
                <a:sym typeface="+mn-ea"/>
              </a:rPr>
              <a:t>вводной части смыслового раздела или всего сайта.</a:t>
            </a:r>
            <a:endParaRPr lang="ru-RU" dirty="0">
              <a:solidFill>
                <a:schemeClr val="tx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Обычно содержит подсказки и навигацию. Чаще всего повторяется на всех страницах сайта.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7360" y="497840"/>
            <a:ext cx="10920730" cy="8743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dirty="0">
                <a:solidFill>
                  <a:schemeClr val="tx1"/>
                </a:solidFill>
                <a:sym typeface="+mn-ea"/>
              </a:rPr>
              <a:t>&lt;header</a:t>
            </a:r>
            <a:r>
              <a:rPr lang="en-US" sz="3600" dirty="0" smtClean="0">
                <a:solidFill>
                  <a:schemeClr val="tx1"/>
                </a:solidFill>
                <a:sym typeface="+mn-ea"/>
              </a:rPr>
              <a:t>&gt;</a:t>
            </a:r>
            <a:endParaRPr lang="en-US" altLang="ru-RU" sz="36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圆角矩形 5"/>
          <p:cNvSpPr/>
          <p:nvPr/>
        </p:nvSpPr>
        <p:spPr>
          <a:xfrm>
            <a:off x="6077585" y="1977390"/>
            <a:ext cx="531050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Arial" panose="020B0604020202020204" pitchFamily="34" charset="0"/>
              <a:buChar char="•"/>
            </a:pP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5" name="圆角矩形 5"/>
          <p:cNvSpPr/>
          <p:nvPr/>
        </p:nvSpPr>
        <p:spPr>
          <a:xfrm>
            <a:off x="467360" y="5796915"/>
            <a:ext cx="5456555" cy="676910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Calibri" panose="020F050202020403020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Этих элементов может быть несколько на странице</a:t>
            </a:r>
            <a:r>
              <a:rPr lang="ru-RU" dirty="0" smtClean="0">
                <a:solidFill>
                  <a:schemeClr val="tx1"/>
                </a:solidFill>
                <a:sym typeface="+mn-ea"/>
              </a:rPr>
              <a:t>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7" name="圆角矩形 5"/>
          <p:cNvSpPr/>
          <p:nvPr/>
        </p:nvSpPr>
        <p:spPr>
          <a:xfrm>
            <a:off x="467360" y="1978025"/>
            <a:ext cx="5456555" cy="676910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Calibri" panose="020F050202020403020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Не путать с </a:t>
            </a:r>
            <a:r>
              <a:rPr lang="en-US" b="1" i="1" dirty="0">
                <a:solidFill>
                  <a:schemeClr val="tx1"/>
                </a:solidFill>
                <a:sym typeface="+mn-ea"/>
              </a:rPr>
              <a:t>&lt;head&gt;</a:t>
            </a:r>
            <a:r>
              <a:rPr lang="en-US" dirty="0">
                <a:solidFill>
                  <a:schemeClr val="tx1"/>
                </a:solidFill>
                <a:sym typeface="+mn-ea"/>
              </a:rPr>
              <a:t>!</a:t>
            </a:r>
            <a:endParaRPr lang="en-US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pic>
        <p:nvPicPr>
          <p:cNvPr id="8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4440" y="3422015"/>
            <a:ext cx="4865370" cy="16078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1977390"/>
            <a:ext cx="5456555" cy="161480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Предназначен для </a:t>
            </a:r>
            <a:r>
              <a:rPr lang="ru-RU" dirty="0">
                <a:solidFill>
                  <a:schemeClr val="tx1"/>
                </a:solidFill>
                <a:sym typeface="+mn-ea"/>
              </a:rPr>
              <a:t>заключительной части смыслового раздела или всего сайта, обычно содержит информацию об авторах, список литературы, копирайт и тд.</a:t>
            </a:r>
            <a:endParaRPr lang="ru-RU" dirty="0">
              <a:solidFill>
                <a:schemeClr val="tx1"/>
              </a:solidFill>
              <a:sym typeface="+mn-ea"/>
            </a:endParaRPr>
          </a:p>
          <a:p>
            <a:pPr indent="0">
              <a:buFont typeface="Calibri" panose="020F050202020403020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Чаще всего повторяется на всех страницах сайта.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7360" y="497840"/>
            <a:ext cx="10920730" cy="8743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dirty="0">
                <a:solidFill>
                  <a:schemeClr val="tx1"/>
                </a:solidFill>
                <a:sym typeface="+mn-ea"/>
              </a:rPr>
              <a:t>&lt;footer</a:t>
            </a:r>
            <a:r>
              <a:rPr lang="en-US" sz="3600" dirty="0" smtClean="0">
                <a:solidFill>
                  <a:schemeClr val="tx1"/>
                </a:solidFill>
                <a:sym typeface="+mn-ea"/>
              </a:rPr>
              <a:t>&gt;</a:t>
            </a:r>
            <a:endParaRPr lang="en-US" altLang="ru-RU" sz="36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圆角矩形 5"/>
          <p:cNvSpPr/>
          <p:nvPr/>
        </p:nvSpPr>
        <p:spPr>
          <a:xfrm>
            <a:off x="6077585" y="1977390"/>
            <a:ext cx="531050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Arial" panose="020B0604020202020204" pitchFamily="34" charset="0"/>
              <a:buChar char="•"/>
            </a:pP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10" name="圆角矩形 5"/>
          <p:cNvSpPr/>
          <p:nvPr/>
        </p:nvSpPr>
        <p:spPr>
          <a:xfrm>
            <a:off x="467360" y="5351780"/>
            <a:ext cx="5456555" cy="112204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Этих элементов может быть несколько на странице. Тег </a:t>
            </a:r>
            <a:r>
              <a:rPr lang="ru-RU" b="1" i="1" dirty="0">
                <a:solidFill>
                  <a:schemeClr val="tx1"/>
                </a:solidFill>
                <a:sym typeface="+mn-ea"/>
              </a:rPr>
              <a:t>&lt;</a:t>
            </a:r>
            <a:r>
              <a:rPr lang="ru-RU" b="1" i="1" dirty="0" err="1">
                <a:solidFill>
                  <a:schemeClr val="tx1"/>
                </a:solidFill>
                <a:sym typeface="+mn-ea"/>
              </a:rPr>
              <a:t>footer</a:t>
            </a:r>
            <a:r>
              <a:rPr lang="ru-RU" b="1" i="1" dirty="0">
                <a:solidFill>
                  <a:schemeClr val="tx1"/>
                </a:solidFill>
                <a:sym typeface="+mn-ea"/>
              </a:rPr>
              <a:t>&gt;</a:t>
            </a:r>
            <a:r>
              <a:rPr lang="ru-RU" dirty="0">
                <a:solidFill>
                  <a:schemeClr val="tx1"/>
                </a:solidFill>
                <a:sym typeface="+mn-ea"/>
              </a:rPr>
              <a:t> не обязан находиться в конце раздела.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pic>
        <p:nvPicPr>
          <p:cNvPr id="5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10" y="3917315"/>
            <a:ext cx="4555490" cy="615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1977390"/>
            <a:ext cx="5456555" cy="112204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Предназначен для </a:t>
            </a:r>
            <a:r>
              <a:rPr lang="ru-RU" dirty="0">
                <a:solidFill>
                  <a:schemeClr val="tx1"/>
                </a:solidFill>
                <a:sym typeface="+mn-ea"/>
              </a:rPr>
              <a:t>основного и не повторяющегося на других страницах, содержания.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7360" y="497840"/>
            <a:ext cx="10920730" cy="8743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dirty="0">
                <a:solidFill>
                  <a:schemeClr val="tx1"/>
                </a:solidFill>
                <a:sym typeface="+mn-ea"/>
              </a:rPr>
              <a:t>&lt;main</a:t>
            </a:r>
            <a:r>
              <a:rPr lang="en-US" sz="3600" dirty="0" smtClean="0">
                <a:solidFill>
                  <a:schemeClr val="tx1"/>
                </a:solidFill>
                <a:sym typeface="+mn-ea"/>
              </a:rPr>
              <a:t>&gt;</a:t>
            </a:r>
            <a:endParaRPr lang="en-US" altLang="ru-RU" sz="36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圆角矩形 5"/>
          <p:cNvSpPr/>
          <p:nvPr/>
        </p:nvSpPr>
        <p:spPr>
          <a:xfrm>
            <a:off x="6077585" y="1977390"/>
            <a:ext cx="531050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Arial" panose="020B0604020202020204" pitchFamily="34" charset="0"/>
              <a:buChar char="•"/>
            </a:pP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467360" y="3664585"/>
            <a:ext cx="5456555" cy="112204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Calibri" panose="020F050202020403020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Должен быть один на странице, исходя из определения.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10" name="圆角矩形 5"/>
          <p:cNvSpPr/>
          <p:nvPr/>
        </p:nvSpPr>
        <p:spPr>
          <a:xfrm>
            <a:off x="467360" y="5351780"/>
            <a:ext cx="5456555" cy="112204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dirty="0" smtClean="0">
                <a:solidFill>
                  <a:schemeClr val="tx1"/>
                </a:solidFill>
                <a:sym typeface="+mn-ea"/>
              </a:rPr>
              <a:t>Типовая </a:t>
            </a:r>
            <a:r>
              <a:rPr lang="ru-RU" dirty="0">
                <a:solidFill>
                  <a:schemeClr val="tx1"/>
                </a:solidFill>
                <a:sym typeface="+mn-ea"/>
              </a:rPr>
              <a:t>ошибка: включать в этот тег то, что повторяется на других страницах (навигацию, </a:t>
            </a:r>
            <a:r>
              <a:rPr lang="ru-RU" dirty="0" err="1">
                <a:solidFill>
                  <a:schemeClr val="tx1"/>
                </a:solidFill>
                <a:sym typeface="+mn-ea"/>
              </a:rPr>
              <a:t>копирайты</a:t>
            </a:r>
            <a:r>
              <a:rPr lang="ru-RU" dirty="0">
                <a:solidFill>
                  <a:schemeClr val="tx1"/>
                </a:solidFill>
                <a:sym typeface="+mn-ea"/>
              </a:rPr>
              <a:t> и так далее).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0" y="3481070"/>
            <a:ext cx="4971415" cy="1455420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1977390"/>
            <a:ext cx="5456555" cy="161480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Предназначен для отображения </a:t>
            </a:r>
            <a:r>
              <a:rPr lang="ru-RU" dirty="0">
                <a:solidFill>
                  <a:schemeClr val="tx1"/>
                </a:solidFill>
                <a:sym typeface="+mn-ea"/>
              </a:rPr>
              <a:t>навигационного раздела со ссылками на другие страницы или другие части страниц (</a:t>
            </a:r>
            <a:r>
              <a:rPr lang="en-US" i="1" dirty="0">
                <a:solidFill>
                  <a:schemeClr val="tx1"/>
                </a:solidFill>
                <a:sym typeface="+mn-ea"/>
              </a:rPr>
              <a:t>#</a:t>
            </a:r>
            <a:r>
              <a:rPr lang="ru-RU" i="1" dirty="0">
                <a:solidFill>
                  <a:schemeClr val="tx1"/>
                </a:solidFill>
                <a:sym typeface="+mn-ea"/>
              </a:rPr>
              <a:t>якоря</a:t>
            </a:r>
            <a:r>
              <a:rPr lang="ru-RU" dirty="0">
                <a:solidFill>
                  <a:schemeClr val="tx1"/>
                </a:solidFill>
                <a:sym typeface="+mn-ea"/>
              </a:rPr>
              <a:t>).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7360" y="497840"/>
            <a:ext cx="10920730" cy="8743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dirty="0">
                <a:solidFill>
                  <a:schemeClr val="tx1"/>
                </a:solidFill>
                <a:sym typeface="+mn-ea"/>
              </a:rPr>
              <a:t>&lt;nav</a:t>
            </a:r>
            <a:r>
              <a:rPr lang="en-US" sz="3600" dirty="0" smtClean="0">
                <a:solidFill>
                  <a:schemeClr val="tx1"/>
                </a:solidFill>
                <a:sym typeface="+mn-ea"/>
              </a:rPr>
              <a:t>&gt;</a:t>
            </a:r>
            <a:endParaRPr lang="en-US" altLang="ru-RU" sz="36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圆角矩形 5"/>
          <p:cNvSpPr/>
          <p:nvPr/>
        </p:nvSpPr>
        <p:spPr>
          <a:xfrm>
            <a:off x="6077585" y="1977390"/>
            <a:ext cx="531050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Arial" panose="020B0604020202020204" pitchFamily="34" charset="0"/>
              <a:buChar char="•"/>
            </a:pP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10" name="圆角矩形 5"/>
          <p:cNvSpPr/>
          <p:nvPr/>
        </p:nvSpPr>
        <p:spPr>
          <a:xfrm>
            <a:off x="467360" y="5351780"/>
            <a:ext cx="5456555" cy="112204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Используется для основной навигации, а не для всех групп ссылок. 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pic>
        <p:nvPicPr>
          <p:cNvPr id="7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080" y="2863215"/>
            <a:ext cx="2977515" cy="1131570"/>
          </a:xfrm>
          <a:prstGeom prst="rect">
            <a:avLst/>
          </a:prstGeom>
        </p:spPr>
      </p:pic>
      <p:pic>
        <p:nvPicPr>
          <p:cNvPr id="8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680" y="4539615"/>
            <a:ext cx="2976880" cy="631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C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1977390"/>
            <a:ext cx="5456555" cy="161480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Calibri" panose="020F0502020204030204" charset="0"/>
              <a:buChar char="—"/>
            </a:pPr>
            <a:r>
              <a:rPr lang="ru-RU" dirty="0" smtClean="0">
                <a:solidFill>
                  <a:schemeClr val="tx1"/>
                </a:solidFill>
                <a:ea typeface="Calibri" panose="020F0502020204030204" charset="0"/>
                <a:cs typeface="+mn-lt"/>
                <a:sym typeface="+mn-ea"/>
              </a:rPr>
              <a:t>Предназначен для </a:t>
            </a:r>
            <a:r>
              <a:rPr lang="ru-RU" dirty="0">
                <a:solidFill>
                  <a:schemeClr val="tx1"/>
                </a:solidFill>
                <a:sym typeface="+mn-ea"/>
              </a:rPr>
              <a:t>независимой, но отделяемой смысловой единицы верстки, например </a:t>
            </a:r>
            <a:r>
              <a:rPr lang="ru-RU" i="1" dirty="0">
                <a:solidFill>
                  <a:schemeClr val="tx1"/>
                </a:solidFill>
                <a:sym typeface="+mn-ea"/>
              </a:rPr>
              <a:t>комментарий</a:t>
            </a:r>
            <a:r>
              <a:rPr lang="ru-RU" dirty="0">
                <a:solidFill>
                  <a:schemeClr val="tx1"/>
                </a:solidFill>
                <a:sym typeface="+mn-ea"/>
              </a:rPr>
              <a:t>, </a:t>
            </a:r>
            <a:r>
              <a:rPr lang="ru-RU" i="1" dirty="0" err="1">
                <a:solidFill>
                  <a:schemeClr val="tx1"/>
                </a:solidFill>
                <a:sym typeface="+mn-ea"/>
              </a:rPr>
              <a:t>твит</a:t>
            </a:r>
            <a:r>
              <a:rPr lang="ru-RU" dirty="0">
                <a:solidFill>
                  <a:schemeClr val="tx1"/>
                </a:solidFill>
                <a:sym typeface="+mn-ea"/>
              </a:rPr>
              <a:t>, </a:t>
            </a:r>
            <a:r>
              <a:rPr lang="ru-RU" i="1" dirty="0">
                <a:solidFill>
                  <a:schemeClr val="tx1"/>
                </a:solidFill>
                <a:sym typeface="+mn-ea"/>
              </a:rPr>
              <a:t>статья</a:t>
            </a:r>
            <a:r>
              <a:rPr lang="ru-RU" dirty="0">
                <a:solidFill>
                  <a:schemeClr val="tx1"/>
                </a:solidFill>
                <a:sym typeface="+mn-ea"/>
              </a:rPr>
              <a:t>, </a:t>
            </a:r>
            <a:r>
              <a:rPr lang="ru-RU" i="1" dirty="0" err="1">
                <a:solidFill>
                  <a:schemeClr val="tx1"/>
                </a:solidFill>
                <a:sym typeface="+mn-ea"/>
              </a:rPr>
              <a:t>виджет</a:t>
            </a:r>
            <a:r>
              <a:rPr lang="ru-RU" i="1" dirty="0">
                <a:solidFill>
                  <a:schemeClr val="tx1"/>
                </a:solidFill>
                <a:sym typeface="+mn-ea"/>
              </a:rPr>
              <a:t> ВК</a:t>
            </a:r>
            <a:r>
              <a:rPr lang="ru-RU" dirty="0">
                <a:solidFill>
                  <a:schemeClr val="tx1"/>
                </a:solidFill>
                <a:sym typeface="+mn-ea"/>
              </a:rPr>
              <a:t> и тд.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7360" y="497840"/>
            <a:ext cx="10920730" cy="87439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dirty="0">
                <a:solidFill>
                  <a:schemeClr val="tx1"/>
                </a:solidFill>
                <a:sym typeface="+mn-ea"/>
              </a:rPr>
              <a:t>&lt;article</a:t>
            </a:r>
            <a:r>
              <a:rPr lang="en-US" sz="3600" dirty="0" smtClean="0">
                <a:solidFill>
                  <a:schemeClr val="tx1"/>
                </a:solidFill>
                <a:sym typeface="+mn-ea"/>
              </a:rPr>
              <a:t>&gt;</a:t>
            </a:r>
            <a:endParaRPr lang="en-US" altLang="ru-RU" sz="3600" b="1" dirty="0" smtClean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圆角矩形 5"/>
          <p:cNvSpPr/>
          <p:nvPr/>
        </p:nvSpPr>
        <p:spPr>
          <a:xfrm>
            <a:off x="6077585" y="1977390"/>
            <a:ext cx="5310505" cy="449643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Arial" panose="020B0604020202020204" pitchFamily="34" charset="0"/>
              <a:buChar char="•"/>
            </a:pPr>
            <a:endParaRPr lang="en-US" alt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sp>
        <p:nvSpPr>
          <p:cNvPr id="10" name="圆角矩形 5"/>
          <p:cNvSpPr/>
          <p:nvPr/>
        </p:nvSpPr>
        <p:spPr>
          <a:xfrm>
            <a:off x="467360" y="5351780"/>
            <a:ext cx="5456555" cy="1122045"/>
          </a:xfrm>
          <a:prstGeom prst="roundRect">
            <a:avLst>
              <a:gd name="adj" fmla="val 8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Calibri" panose="020F0502020204030204" charset="0"/>
              <a:buNone/>
            </a:pPr>
            <a:r>
              <a:rPr lang="ru-RU" dirty="0">
                <a:solidFill>
                  <a:schemeClr val="tx1"/>
                </a:solidFill>
                <a:sym typeface="+mn-ea"/>
              </a:rPr>
              <a:t>В нём желателен заголовок внутри.</a:t>
            </a:r>
            <a:endParaRPr lang="ru-RU" dirty="0" smtClean="0">
              <a:solidFill>
                <a:schemeClr val="tx1"/>
              </a:solidFill>
              <a:ea typeface="Calibri" panose="020F0502020204030204" charset="0"/>
              <a:cs typeface="+mn-lt"/>
              <a:sym typeface="+mn-ea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25" y="3319780"/>
            <a:ext cx="4822190" cy="18122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10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11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12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13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14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15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16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17.xml><?xml version="1.0" encoding="utf-8"?>
<p:tagLst xmlns:p="http://schemas.openxmlformats.org/presentationml/2006/main">
  <p:tag name="KSO_WM_DIAGRAM_VIRTUALLY_FRAME" val="{&quot;height&quot;:352.4776377952756,&quot;left&quot;:21.492598425196853,&quot;top&quot;:138.62685039370078,&quot;width&quot;:917.0148818897638}"/>
</p:tagLst>
</file>

<file path=ppt/tags/tag18.xml><?xml version="1.0" encoding="utf-8"?>
<p:tagLst xmlns:p="http://schemas.openxmlformats.org/presentationml/2006/main">
  <p:tag name="KSO_WM_DIAGRAM_VIRTUALLY_FRAME" val="{&quot;height&quot;:352.4776377952756,&quot;left&quot;:21.492598425196853,&quot;top&quot;:138.62685039370078,&quot;width&quot;:917.0148818897638}"/>
</p:tagLst>
</file>

<file path=ppt/tags/tag19.xml><?xml version="1.0" encoding="utf-8"?>
<p:tagLst xmlns:p="http://schemas.openxmlformats.org/presentationml/2006/main">
  <p:tag name="KSO_WM_DIAGRAM_VIRTUALLY_FRAME" val="{&quot;height&quot;:352.4776377952756,&quot;left&quot;:21.492598425196853,&quot;top&quot;:138.62685039370078,&quot;width&quot;:917.0148818897638}"/>
</p:tagLst>
</file>

<file path=ppt/tags/tag2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20.xml><?xml version="1.0" encoding="utf-8"?>
<p:tagLst xmlns:p="http://schemas.openxmlformats.org/presentationml/2006/main">
  <p:tag name="KSO_WM_DIAGRAM_VIRTUALLY_FRAME" val="{&quot;height&quot;:352.4776377952756,&quot;left&quot;:21.492598425196853,&quot;top&quot;:138.62685039370078,&quot;width&quot;:917.0148818897638}"/>
</p:tagLst>
</file>

<file path=ppt/tags/tag21.xml><?xml version="1.0" encoding="utf-8"?>
<p:tagLst xmlns:p="http://schemas.openxmlformats.org/presentationml/2006/main">
  <p:tag name="KSO_WM_DIAGRAM_VIRTUALLY_FRAME" val="{&quot;height&quot;:352.4776377952756,&quot;left&quot;:21.492598425196853,&quot;top&quot;:138.62685039370078,&quot;width&quot;:917.0148818897638}"/>
</p:tagLst>
</file>

<file path=ppt/tags/tag22.xml><?xml version="1.0" encoding="utf-8"?>
<p:tagLst xmlns:p="http://schemas.openxmlformats.org/presentationml/2006/main">
  <p:tag name="KSO_WM_DIAGRAM_VIRTUALLY_FRAME" val="{&quot;height&quot;:352.4776377952756,&quot;left&quot;:21.492598425196853,&quot;top&quot;:138.62685039370078,&quot;width&quot;:917.0148818897638}"/>
</p:tagLst>
</file>

<file path=ppt/tags/tag23.xml><?xml version="1.0" encoding="utf-8"?>
<p:tagLst xmlns:p="http://schemas.openxmlformats.org/presentationml/2006/main">
  <p:tag name="KSO_WM_DIAGRAM_VIRTUALLY_FRAME" val="{&quot;height&quot;:352.4776377952756,&quot;left&quot;:21.492598425196853,&quot;top&quot;:138.62685039370078,&quot;width&quot;:917.0148818897638}"/>
</p:tagLst>
</file>

<file path=ppt/tags/tag24.xml><?xml version="1.0" encoding="utf-8"?>
<p:tagLst xmlns:p="http://schemas.openxmlformats.org/presentationml/2006/main">
  <p:tag name="KSO_WM_DIAGRAM_VIRTUALLY_FRAME" val="{&quot;height&quot;:352.4776377952756,&quot;left&quot;:21.492598425196853,&quot;top&quot;:138.62685039370078,&quot;width&quot;:917.0148818897638}"/>
</p:tagLst>
</file>

<file path=ppt/tags/tag3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4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5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6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7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8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ags/tag9.xml><?xml version="1.0" encoding="utf-8"?>
<p:tagLst xmlns:p="http://schemas.openxmlformats.org/presentationml/2006/main">
  <p:tag name="KSO_WM_DIAGRAM_VIRTUALLY_FRAME" val="{&quot;height&quot;:269.5945669291339,&quot;left&quot;:74.05,&quot;top&quot;:115.69803149606298,&quot;width&quot;:323.3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4595</Words>
  <Application>WPS Presentation</Application>
  <PresentationFormat>宽屏</PresentationFormat>
  <Paragraphs>231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SimSun</vt:lpstr>
      <vt:lpstr>Wingdings</vt:lpstr>
      <vt:lpstr>Calibri Light</vt:lpstr>
      <vt:lpstr>Arial Unicode MS</vt:lpstr>
      <vt:lpstr>Calibri</vt:lpstr>
      <vt:lpstr>Microsoft YaHei</vt:lpstr>
      <vt:lpstr>Source Sans Pro ExtraLight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AvtoBBus</cp:lastModifiedBy>
  <cp:revision>54</cp:revision>
  <dcterms:created xsi:type="dcterms:W3CDTF">2025-07-23T00:59:00Z</dcterms:created>
  <dcterms:modified xsi:type="dcterms:W3CDTF">2025-10-06T07:29:37Z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1049-12.2.0.22549</vt:lpwstr>
  </property>
  <property fmtid="{D5CDD505-2E9C-101B-9397-08002B2CF9AE}" pid="3" name="ICV">
    <vt:lpwstr>E9570D2E314C4FE9B5D2497FAA2293AB_13</vt:lpwstr>
  </property>
</Properties>
</file>